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7"/>
  </p:notesMasterIdLst>
  <p:sldIdLst>
    <p:sldId id="314" r:id="rId2"/>
    <p:sldId id="335" r:id="rId3"/>
    <p:sldId id="338" r:id="rId4"/>
    <p:sldId id="353" r:id="rId5"/>
    <p:sldId id="356" r:id="rId6"/>
    <p:sldId id="351" r:id="rId7"/>
    <p:sldId id="358" r:id="rId8"/>
    <p:sldId id="359" r:id="rId9"/>
    <p:sldId id="360" r:id="rId10"/>
    <p:sldId id="361" r:id="rId11"/>
    <p:sldId id="271" r:id="rId12"/>
    <p:sldId id="352" r:id="rId13"/>
    <p:sldId id="354" r:id="rId14"/>
    <p:sldId id="355" r:id="rId15"/>
    <p:sldId id="336" r:id="rId1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301" autoAdjust="0"/>
  </p:normalViewPr>
  <p:slideViewPr>
    <p:cSldViewPr snapToGrid="0">
      <p:cViewPr varScale="1">
        <p:scale>
          <a:sx n="82" d="100"/>
          <a:sy n="82" d="100"/>
        </p:scale>
        <p:origin x="90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85CB862C-6D7D-4A32-A457-241DA95E78A1}"/>
    <pc:docChg chg="delSld modSld">
      <pc:chgData name="Michael Lo" userId="caf5cbaf-57fd-4f2f-9ee2-68aa5f24d0c7" providerId="ADAL" clId="{85CB862C-6D7D-4A32-A457-241DA95E78A1}" dt="2025-05-11T15:08:08.394" v="2" actId="47"/>
      <pc:docMkLst>
        <pc:docMk/>
      </pc:docMkLst>
      <pc:sldChg chg="modSp mod">
        <pc:chgData name="Michael Lo" userId="caf5cbaf-57fd-4f2f-9ee2-68aa5f24d0c7" providerId="ADAL" clId="{85CB862C-6D7D-4A32-A457-241DA95E78A1}" dt="2025-05-11T15:07:23.531" v="1" actId="20577"/>
        <pc:sldMkLst>
          <pc:docMk/>
          <pc:sldMk cId="641314384" sldId="335"/>
        </pc:sldMkLst>
        <pc:spChg chg="mod">
          <ac:chgData name="Michael Lo" userId="caf5cbaf-57fd-4f2f-9ee2-68aa5f24d0c7" providerId="ADAL" clId="{85CB862C-6D7D-4A32-A457-241DA95E78A1}" dt="2025-05-11T15:07:23.531" v="1" actId="20577"/>
          <ac:spMkLst>
            <pc:docMk/>
            <pc:sldMk cId="641314384" sldId="335"/>
            <ac:spMk id="2" creationId="{00000000-0000-0000-0000-000000000000}"/>
          </ac:spMkLst>
        </pc:spChg>
      </pc:sldChg>
      <pc:sldChg chg="del">
        <pc:chgData name="Michael Lo" userId="caf5cbaf-57fd-4f2f-9ee2-68aa5f24d0c7" providerId="ADAL" clId="{85CB862C-6D7D-4A32-A457-241DA95E78A1}" dt="2025-05-11T15:08:08.394" v="2" actId="47"/>
        <pc:sldMkLst>
          <pc:docMk/>
          <pc:sldMk cId="228651437" sldId="350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9-17T22:19:08.609" v="5583" actId="6549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9-03T00:28:54.206" v="5477" actId="20577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9-16T00:19:21.684" v="5529" actId="313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9-16T00:19:25.428" v="5532" actId="313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9-17T22:18:51.589" v="5556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9-17T22:19:08.609" v="5583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9-03T00:29:38.265" v="5524" actId="20577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https://www.linkedin.com/posts/vijaysangam_education-boredom-frustraion-activity-7140089968583966720-gshG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19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35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https://www.youtube.com/watch?v=jbkSRLYSojo</a:t>
            </a:r>
          </a:p>
          <a:p>
            <a:r>
              <a:rPr lang="en-CA" dirty="0"/>
              <a:t>Duration: 4m48s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2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7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1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0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https://www.linkedin.com/posts/fabrizioperrone_the-perks-of-being-a-founder-activity-7231848540346486784--9cJ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69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Source: https://www.youtube.com/watch?v=f_J8QU1m0Ng&amp;t=11s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Use base R functions: pie() and </a:t>
            </a:r>
            <a:r>
              <a:rPr lang="en-CA" sz="12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barplot</a:t>
            </a:r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7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3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jbkSRLYSojo?feature=oembed" TargetMode="Externa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f_J8QU1m0Ng?feature=oembed" TargetMode="Externa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0677"/>
            <a:ext cx="7315200" cy="63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1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Graphs Example 4 – Course (Load)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Variable and type: Course Load, categorical variable, ordinal data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one is better?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Q: Should we even use bar graph or pie chart here?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Q: Is the data numeric 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or non-numeric?</a:t>
            </a: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aph of course load&#10;&#10;Description automatically generated">
            <a:extLst>
              <a:ext uri="{FF2B5EF4-FFF2-40B4-BE49-F238E27FC236}">
                <a16:creationId xmlns:a16="http://schemas.microsoft.com/office/drawing/2014/main" id="{2AA15D48-1B23-C72E-15CA-B425AEDA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6" y="2148840"/>
            <a:ext cx="3542260" cy="2560320"/>
          </a:xfrm>
          <a:prstGeom prst="rect">
            <a:avLst/>
          </a:prstGeom>
        </p:spPr>
      </p:pic>
      <p:pic>
        <p:nvPicPr>
          <p:cNvPr id="7" name="Picture 6" descr="A graph of course load&#10;&#10;Description automatically generated">
            <a:extLst>
              <a:ext uri="{FF2B5EF4-FFF2-40B4-BE49-F238E27FC236}">
                <a16:creationId xmlns:a16="http://schemas.microsoft.com/office/drawing/2014/main" id="{670EF23E-693B-85DF-1273-4172590F5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67" y="2148840"/>
            <a:ext cx="3542261" cy="2560320"/>
          </a:xfrm>
          <a:prstGeom prst="rect">
            <a:avLst/>
          </a:prstGeom>
        </p:spPr>
      </p:pic>
      <p:pic>
        <p:nvPicPr>
          <p:cNvPr id="10" name="Picture 9" descr="A pie chart of course load&#10;&#10;Description automatically generated">
            <a:extLst>
              <a:ext uri="{FF2B5EF4-FFF2-40B4-BE49-F238E27FC236}">
                <a16:creationId xmlns:a16="http://schemas.microsoft.com/office/drawing/2014/main" id="{35A39AD6-775D-1E0D-94CF-F91DB2C2B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39" y="2148840"/>
            <a:ext cx="3542261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397" y="5597601"/>
            <a:ext cx="10058400" cy="992980"/>
          </a:xfrm>
        </p:spPr>
        <p:txBody>
          <a:bodyPr anchor="t">
            <a:normAutofit/>
          </a:bodyPr>
          <a:lstStyle/>
          <a:p>
            <a:pPr algn="l"/>
            <a:r>
              <a:rPr lang="en-CA" sz="2400" cap="none" spc="0" dirty="0">
                <a:latin typeface="Lucida Calligraphy" panose="03010101010101010101" pitchFamily="66" charset="0"/>
                <a:cs typeface="Calibri" panose="020F0502020204030204" pitchFamily="34" charset="0"/>
              </a:rPr>
              <a:t>My Takeaway: Numbers Are Good, Visualization Is Better, Storytelling Is Best!</a:t>
            </a:r>
            <a:endParaRPr lang="en-CA" sz="2800" cap="none" spc="0" dirty="0">
              <a:latin typeface="Lucida Calligraphy" panose="03010101010101010101" pitchFamily="66" charset="0"/>
              <a:cs typeface="Calibri" panose="020F0502020204030204" pitchFamily="34" charset="0"/>
            </a:endParaRPr>
          </a:p>
        </p:txBody>
      </p:sp>
      <p:pic>
        <p:nvPicPr>
          <p:cNvPr id="9" name="Online Media 8" title="Hans Rosling's 200 Countries, 200 Years, 4 Minutes - The Joy of Stats - BBC Four">
            <a:hlinkClick r:id="" action="ppaction://media"/>
            <a:extLst>
              <a:ext uri="{FF2B5EF4-FFF2-40B4-BE49-F238E27FC236}">
                <a16:creationId xmlns:a16="http://schemas.microsoft.com/office/drawing/2014/main" id="{6677B153-C4B1-183F-CB16-F725BC6B11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5224" y="267419"/>
            <a:ext cx="9144000" cy="51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Categorical Variable – Statistics Calculation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3956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essentially one statistics here with two different representations.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Proportion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number between 0 and 1, no units, used in all mathematical formula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 proportion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denoted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1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1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(say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 bar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(say p hat).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number between 0 and 100, has a unit in %, used in everyday language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Q: A class with 20 students, where 3 of them are left-handed.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A: Proportion: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1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1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= 3 / 20 = 0.15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A: Percentage = 3 / 20 * 100% = 15%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Here, we say “15% of the class are left-handed”.</a:t>
                </a:r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39563"/>
                <a:ext cx="10972800" cy="5029200"/>
              </a:xfrm>
              <a:blipFill>
                <a:blip r:embed="rId3"/>
                <a:stretch>
                  <a:fillRect l="-722" t="-121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Statistics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6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third C is about how we share information with others, in a certain way.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as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single (summarized) value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variable of interest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from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sample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Suppose we want to know if British Columbians would vote for the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BC NDP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in the upcoming provincial election. A random sample of 500 BC-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drawn. Provide a description of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 = the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500 randomly selected BC-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who would vote for the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BC NDP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Or it could also be “the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proportion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500 randomly selected BC-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who would vote for the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BC NDP”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67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Parameters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6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similarly as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single (summarized) value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variable of interest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from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(target) population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Mnemonic: </a:t>
            </a:r>
            <a:r>
              <a:rPr lang="en-CA" sz="2400" b="1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tatistic is from </a:t>
            </a:r>
            <a:r>
              <a:rPr lang="en-CA" sz="2400" b="1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ample, </a:t>
            </a:r>
            <a:r>
              <a:rPr lang="en-CA" sz="2400" b="1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arameter is from </a:t>
            </a:r>
            <a:r>
              <a:rPr lang="en-CA" sz="2400" b="1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opulation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Suppose we want to know if British Columbians would vote for the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BC NDP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in the upcoming provincial election. A random sample of 500 BC-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drawn. Provide a description of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 = the percentage of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BC-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who would vote for the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BC NDP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(Compare with…) statistic = the percentage of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 randomly selected</a:t>
            </a:r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BC-</a:t>
            </a:r>
            <a:r>
              <a:rPr lang="en-CA" sz="2400" cap="none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ians</a:t>
            </a:r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who would vote for the </a:t>
            </a:r>
            <a:r>
              <a:rPr lang="en-CA" sz="2400" i="1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 NDP</a:t>
            </a:r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How sampling error was defined again?</a:t>
            </a:r>
          </a:p>
        </p:txBody>
      </p:sp>
    </p:spTree>
    <p:extLst>
      <p:ext uri="{BB962C8B-B14F-4D97-AF65-F5344CB8AC3E}">
        <p14:creationId xmlns:p14="http://schemas.microsoft.com/office/powerpoint/2010/main" val="36434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03: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Exploratory Data Analysis – 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One Categorical Variable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Categorical Variable - Refresher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 types of variables: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categorical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vs. numerical variable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method most people use to differentiate them: when responses are numbers, numerical variable; when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responses are not numbers, categorical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We will, of course, see some exceptions!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this course, you will see three sub-classifications: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binary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responses can only have two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complementary classes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like 0 vs. 1, or Yes vs. No, or even Male vs Female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nominal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responses have all sorts of names, no caps on # of classes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ordinal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(non-numeric) responses can be arranged in orders.</a:t>
            </a:r>
          </a:p>
        </p:txBody>
      </p:sp>
    </p:spTree>
    <p:extLst>
      <p:ext uri="{BB962C8B-B14F-4D97-AF65-F5344CB8AC3E}">
        <p14:creationId xmlns:p14="http://schemas.microsoft.com/office/powerpoint/2010/main" val="40438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Exploratory Data Analysis or EDA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used primarily in Data Science field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Data Summary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used in Statistics field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EDA or data summary has two key parts: use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Graphs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to understand the data set.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Once the data is cleaned, typically one-third of the time is spent in EDA.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EDA is an art!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And you cannot do well here if you don’t the first C we talked about.</a:t>
            </a:r>
          </a:p>
        </p:txBody>
      </p:sp>
    </p:spTree>
    <p:extLst>
      <p:ext uri="{BB962C8B-B14F-4D97-AF65-F5344CB8AC3E}">
        <p14:creationId xmlns:p14="http://schemas.microsoft.com/office/powerpoint/2010/main" val="38239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F5E54-FC06-8FE9-0BA8-1FF97BF3F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525"/>
            <a:ext cx="7620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Categorical Variable - Graphs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 basic graphs: Pie Charts and Bar Graphs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many variations of them.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Pie Charts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look like a circle (or pie),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# of slices = # of classes, size (or angle) of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slice represents the “share”.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Bar Graphs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have bars (or columns),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# of bars = # of classes, height of the bar represents the “share”.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two kinds of common bar graphs – vertical bar (named Column Graphs in some software) or horizontal bar.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 personally prefer vertical bar graphs with the variable of interest is on the x-axis.</a:t>
            </a:r>
          </a:p>
        </p:txBody>
      </p:sp>
      <p:pic>
        <p:nvPicPr>
          <p:cNvPr id="4" name="Online Media 3" title="How I Met Your Mother - Pie Chart Bar Graph">
            <a:hlinkClick r:id="" action="ppaction://media"/>
            <a:extLst>
              <a:ext uri="{FF2B5EF4-FFF2-40B4-BE49-F238E27FC236}">
                <a16:creationId xmlns:a16="http://schemas.microsoft.com/office/drawing/2014/main" id="{5733FE93-DF27-D560-5BC1-37A7648034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705600" y="1047860"/>
            <a:ext cx="5486400" cy="30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Graphs Example 1 – Gender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Data source: from my former STAT 4800 students, with n = 103 students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Variable and type: Gender, categorical variable, binary data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one 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is better?</a:t>
            </a: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of gender">
            <a:extLst>
              <a:ext uri="{FF2B5EF4-FFF2-40B4-BE49-F238E27FC236}">
                <a16:creationId xmlns:a16="http://schemas.microsoft.com/office/drawing/2014/main" id="{47F910BE-7516-F639-1516-9190FA32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3" y="2700853"/>
            <a:ext cx="3200400" cy="3033059"/>
          </a:xfrm>
          <a:prstGeom prst="rect">
            <a:avLst/>
          </a:prstGeom>
        </p:spPr>
      </p:pic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C9562FF9-5741-F00F-884B-085B2BA39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24" y="2700853"/>
            <a:ext cx="3200400" cy="3033059"/>
          </a:xfrm>
          <a:prstGeom prst="rect">
            <a:avLst/>
          </a:prstGeom>
        </p:spPr>
      </p:pic>
      <p:pic>
        <p:nvPicPr>
          <p:cNvPr id="11" name="Picture 10" descr="A pie chart of gender&#10;&#10;Description automatically generated">
            <a:extLst>
              <a:ext uri="{FF2B5EF4-FFF2-40B4-BE49-F238E27FC236}">
                <a16:creationId xmlns:a16="http://schemas.microsoft.com/office/drawing/2014/main" id="{C8D38D51-2B98-2779-DFE6-B96AAD883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35" y="2700853"/>
            <a:ext cx="3200400" cy="30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Graphs Example 2 – Major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Variable and type: Major, categorical variable, nominal data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one is better?</a:t>
            </a:r>
          </a:p>
        </p:txBody>
      </p:sp>
      <p:pic>
        <p:nvPicPr>
          <p:cNvPr id="8" name="Picture 7" descr="A graph of different types of bars&#10;&#10;Description automatically generated with medium confidence">
            <a:extLst>
              <a:ext uri="{FF2B5EF4-FFF2-40B4-BE49-F238E27FC236}">
                <a16:creationId xmlns:a16="http://schemas.microsoft.com/office/drawing/2014/main" id="{9B79FCC6-5090-AD21-6210-800C29FB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21" y="2265446"/>
            <a:ext cx="3200400" cy="2559143"/>
          </a:xfrm>
          <a:prstGeom prst="rect">
            <a:avLst/>
          </a:prstGeom>
        </p:spPr>
      </p:pic>
      <p:pic>
        <p:nvPicPr>
          <p:cNvPr id="14" name="Picture 13" descr="A pie chart of major&#10;&#10;Description automatically generated">
            <a:extLst>
              <a:ext uri="{FF2B5EF4-FFF2-40B4-BE49-F238E27FC236}">
                <a16:creationId xmlns:a16="http://schemas.microsoft.com/office/drawing/2014/main" id="{1B983EEA-8E98-5782-F73C-2FB401BED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65446"/>
            <a:ext cx="3200400" cy="2559143"/>
          </a:xfrm>
          <a:prstGeom prst="rect">
            <a:avLst/>
          </a:prstGeom>
        </p:spPr>
      </p:pic>
      <p:pic>
        <p:nvPicPr>
          <p:cNvPr id="18" name="Picture 17" descr="A pie chart of major&#10;&#10;Description automatically generated">
            <a:extLst>
              <a:ext uri="{FF2B5EF4-FFF2-40B4-BE49-F238E27FC236}">
                <a16:creationId xmlns:a16="http://schemas.microsoft.com/office/drawing/2014/main" id="{7F5BFE49-8DBC-18E9-9EA0-5D9BDA493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9" y="2265445"/>
            <a:ext cx="3200400" cy="25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Graphs Example 3 – Grades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Variable and type: Grades, categorical variable, ordinal data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one is better?</a:t>
            </a:r>
          </a:p>
        </p:txBody>
      </p:sp>
      <p:pic>
        <p:nvPicPr>
          <p:cNvPr id="15" name="Picture 14" descr="A graph of a bar graph&#10;&#10;Description automatically generated">
            <a:extLst>
              <a:ext uri="{FF2B5EF4-FFF2-40B4-BE49-F238E27FC236}">
                <a16:creationId xmlns:a16="http://schemas.microsoft.com/office/drawing/2014/main" id="{C57139F0-7148-6B77-B6B2-FE9FEA572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" y="2414862"/>
            <a:ext cx="3542260" cy="2560320"/>
          </a:xfrm>
          <a:prstGeom prst="rect">
            <a:avLst/>
          </a:prstGeom>
        </p:spPr>
      </p:pic>
      <p:pic>
        <p:nvPicPr>
          <p:cNvPr id="17" name="Picture 16" descr="A pie chart of letter grade&#10;&#10;Description automatically generated">
            <a:extLst>
              <a:ext uri="{FF2B5EF4-FFF2-40B4-BE49-F238E27FC236}">
                <a16:creationId xmlns:a16="http://schemas.microsoft.com/office/drawing/2014/main" id="{D85238B1-6447-2799-E62B-DADF82357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35" y="2414862"/>
            <a:ext cx="3542260" cy="2560320"/>
          </a:xfrm>
          <a:prstGeom prst="rect">
            <a:avLst/>
          </a:prstGeom>
        </p:spPr>
      </p:pic>
      <p:pic>
        <p:nvPicPr>
          <p:cNvPr id="20" name="Picture 19" descr="A graph of letter grade&#10;&#10;Description automatically generated">
            <a:extLst>
              <a:ext uri="{FF2B5EF4-FFF2-40B4-BE49-F238E27FC236}">
                <a16:creationId xmlns:a16="http://schemas.microsoft.com/office/drawing/2014/main" id="{9057F36F-5148-8FBB-A98C-985A7022A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0" y="2414862"/>
            <a:ext cx="3542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2863</TotalTime>
  <Words>943</Words>
  <Application>Microsoft Office PowerPoint</Application>
  <PresentationFormat>Widescreen</PresentationFormat>
  <Paragraphs>105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Lucida Calligraphy</vt:lpstr>
      <vt:lpstr>Droplet</vt:lpstr>
      <vt:lpstr>PowerPoint Presentation</vt:lpstr>
      <vt:lpstr>Module 03: Exploratory Data Analysis –  One Categorical Variable</vt:lpstr>
      <vt:lpstr>Categorical Variable - Refresher</vt:lpstr>
      <vt:lpstr>Exploratory Data Analysis or EDA</vt:lpstr>
      <vt:lpstr>PowerPoint Presentation</vt:lpstr>
      <vt:lpstr>Categorical Variable - Graphs</vt:lpstr>
      <vt:lpstr>Graphs Example 1 – Gender</vt:lpstr>
      <vt:lpstr>Graphs Example 2 – Major</vt:lpstr>
      <vt:lpstr>Graphs Example 3 – Grades</vt:lpstr>
      <vt:lpstr>Graphs Example 4 – Course (Load)</vt:lpstr>
      <vt:lpstr>My Takeaway: Numbers Are Good, Visualization Is Better, Storytelling Is Best!</vt:lpstr>
      <vt:lpstr>Categorical Variable – Statistics Calculation</vt:lpstr>
      <vt:lpstr>Description of Statistics</vt:lpstr>
      <vt:lpstr>Description of Parameters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275</cp:revision>
  <cp:lastPrinted>2021-09-02T03:36:56Z</cp:lastPrinted>
  <dcterms:created xsi:type="dcterms:W3CDTF">2019-08-17T03:31:35Z</dcterms:created>
  <dcterms:modified xsi:type="dcterms:W3CDTF">2025-05-11T15:08:10Z</dcterms:modified>
</cp:coreProperties>
</file>